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Helvetica World Bold" charset="1" panose="020B0800040000020004"/>
      <p:regular r:id="rId17"/>
    </p:embeddedFont>
    <p:embeddedFont>
      <p:font typeface="Canva Sans Bold" charset="1" panose="020B0803030501040103"/>
      <p:regular r:id="rId18"/>
    </p:embeddedFont>
    <p:embeddedFont>
      <p:font typeface="Helvetica World" charset="1" panose="020B0500040000020004"/>
      <p:regular r:id="rId19"/>
    </p:embeddedFont>
    <p:embeddedFont>
      <p:font typeface="Canva Sans" charset="1" panose="020B0503030501040103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8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3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4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4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6277873" y="6380939"/>
            <a:ext cx="7024991" cy="3582211"/>
          </a:xfrm>
          <a:custGeom>
            <a:avLst/>
            <a:gdLst/>
            <a:ahLst/>
            <a:cxnLst/>
            <a:rect r="r" b="b" t="t" l="l"/>
            <a:pathLst>
              <a:path h="3582211" w="7024991">
                <a:moveTo>
                  <a:pt x="0" y="0"/>
                </a:moveTo>
                <a:lnTo>
                  <a:pt x="7024991" y="0"/>
                </a:lnTo>
                <a:lnTo>
                  <a:pt x="7024991" y="3582211"/>
                </a:lnTo>
                <a:lnTo>
                  <a:pt x="0" y="3582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96107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8621240"/>
            <a:ext cx="16230600" cy="0"/>
          </a:xfrm>
          <a:prstGeom prst="line">
            <a:avLst/>
          </a:prstGeom>
          <a:ln cap="flat" w="9525">
            <a:solidFill>
              <a:srgbClr val="C4EC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5400000">
            <a:off x="10234309" y="0"/>
            <a:ext cx="7024991" cy="7024991"/>
          </a:xfrm>
          <a:custGeom>
            <a:avLst/>
            <a:gdLst/>
            <a:ahLst/>
            <a:cxnLst/>
            <a:rect r="r" b="b" t="t" l="l"/>
            <a:pathLst>
              <a:path h="7024991" w="7024991">
                <a:moveTo>
                  <a:pt x="0" y="0"/>
                </a:moveTo>
                <a:lnTo>
                  <a:pt x="7024991" y="0"/>
                </a:lnTo>
                <a:lnTo>
                  <a:pt x="7024991" y="7024991"/>
                </a:lnTo>
                <a:lnTo>
                  <a:pt x="0" y="70249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72018" y="1920795"/>
            <a:ext cx="8271982" cy="446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8"/>
              </a:lnSpc>
            </a:pPr>
            <a:r>
              <a:rPr lang="en-US" b="true" sz="7918" spc="-237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PREDICTING STOCK PRICES USING MACHINE LEARNING MODELS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9300682" y="2131953"/>
            <a:ext cx="7958618" cy="3475902"/>
          </a:xfrm>
          <a:custGeom>
            <a:avLst/>
            <a:gdLst/>
            <a:ahLst/>
            <a:cxnLst/>
            <a:rect r="r" b="b" t="t" l="l"/>
            <a:pathLst>
              <a:path h="3475902" w="7958618">
                <a:moveTo>
                  <a:pt x="7958618" y="0"/>
                </a:moveTo>
                <a:lnTo>
                  <a:pt x="0" y="0"/>
                </a:lnTo>
                <a:lnTo>
                  <a:pt x="0" y="3475903"/>
                </a:lnTo>
                <a:lnTo>
                  <a:pt x="7958618" y="3475903"/>
                </a:lnTo>
                <a:lnTo>
                  <a:pt x="7958618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593357" y="6858506"/>
            <a:ext cx="665943" cy="166486"/>
          </a:xfrm>
          <a:custGeom>
            <a:avLst/>
            <a:gdLst/>
            <a:ahLst/>
            <a:cxnLst/>
            <a:rect r="r" b="b" t="t" l="l"/>
            <a:pathLst>
              <a:path h="166486" w="665943">
                <a:moveTo>
                  <a:pt x="0" y="0"/>
                </a:moveTo>
                <a:lnTo>
                  <a:pt x="665943" y="0"/>
                </a:lnTo>
                <a:lnTo>
                  <a:pt x="665943" y="166485"/>
                </a:lnTo>
                <a:lnTo>
                  <a:pt x="0" y="1664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72018" y="6549423"/>
            <a:ext cx="9567639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C4EC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Amr Elhag Aly Y00866881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C4EC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amelhagaly@student.ysu.edu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715459"/>
            <a:ext cx="16458875" cy="2846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spc="-26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Challenges Faced:</a:t>
            </a:r>
          </a:p>
          <a:p>
            <a:pPr algn="l" marL="582924" indent="-291462" lvl="1">
              <a:lnSpc>
                <a:spcPts val="3779"/>
              </a:lnSpc>
              <a:buFont typeface="Arial"/>
              <a:buChar char="•"/>
            </a:pPr>
            <a:r>
              <a:rPr lang="en-US" sz="2699" spc="-26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Inconsistent news sources and their impact on sentiment scores.</a:t>
            </a:r>
          </a:p>
          <a:p>
            <a:pPr algn="l" marL="582924" indent="-291462" lvl="1">
              <a:lnSpc>
                <a:spcPts val="3779"/>
              </a:lnSpc>
              <a:buFont typeface="Arial"/>
              <a:buChar char="•"/>
            </a:pPr>
            <a:r>
              <a:rPr lang="en-US" sz="2699" spc="-26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Stock price prediction accuracy may vary with market volatility and external events.</a:t>
            </a:r>
          </a:p>
          <a:p>
            <a:pPr algn="l">
              <a:lnSpc>
                <a:spcPts val="3779"/>
              </a:lnSpc>
            </a:pPr>
            <a:r>
              <a:rPr lang="en-US" sz="2699" spc="-26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Limitations:</a:t>
            </a:r>
          </a:p>
          <a:p>
            <a:pPr algn="l" marL="582924" indent="-291462" lvl="1">
              <a:lnSpc>
                <a:spcPts val="3779"/>
              </a:lnSpc>
              <a:buFont typeface="Arial"/>
              <a:buChar char="•"/>
            </a:pPr>
            <a:r>
              <a:rPr lang="en-US" sz="2699" spc="-26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News sentiment analysis alone might not capture all market factors affecting stock prices.</a:t>
            </a:r>
          </a:p>
          <a:p>
            <a:pPr algn="l" marL="582924" indent="-291462" lvl="1">
              <a:lnSpc>
                <a:spcPts val="3779"/>
              </a:lnSpc>
              <a:buFont typeface="Arial"/>
              <a:buChar char="•"/>
            </a:pPr>
            <a:r>
              <a:rPr lang="en-US" sz="2699" spc="-26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Real-time predictions depend on continuous data flow and system stability.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159956" y="9091814"/>
            <a:ext cx="665943" cy="166486"/>
          </a:xfrm>
          <a:custGeom>
            <a:avLst/>
            <a:gdLst/>
            <a:ahLst/>
            <a:cxnLst/>
            <a:rect r="r" b="b" t="t" l="l"/>
            <a:pathLst>
              <a:path h="166486" w="665943">
                <a:moveTo>
                  <a:pt x="0" y="0"/>
                </a:moveTo>
                <a:lnTo>
                  <a:pt x="665943" y="0"/>
                </a:lnTo>
                <a:lnTo>
                  <a:pt x="665943" y="166486"/>
                </a:lnTo>
                <a:lnTo>
                  <a:pt x="0" y="166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34440" y="1226393"/>
            <a:ext cx="6288701" cy="883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b="true" sz="7200" spc="-215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DISCUSSION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715459"/>
            <a:ext cx="16458875" cy="1893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4" indent="-291462" lvl="1">
              <a:lnSpc>
                <a:spcPts val="3779"/>
              </a:lnSpc>
              <a:buFont typeface="Arial"/>
              <a:buChar char="•"/>
            </a:pPr>
            <a:r>
              <a:rPr lang="en-US" sz="2699" spc="-26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</a:t>
            </a:r>
            <a:r>
              <a:rPr lang="en-US" sz="2699" spc="-26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system successfully integrates news sentiment and stock price data to predict stock prices.</a:t>
            </a:r>
          </a:p>
          <a:p>
            <a:pPr algn="l" marL="582924" indent="-291462" lvl="1">
              <a:lnSpc>
                <a:spcPts val="3779"/>
              </a:lnSpc>
              <a:buFont typeface="Arial"/>
              <a:buChar char="•"/>
            </a:pPr>
            <a:r>
              <a:rPr lang="en-US" sz="2699" spc="-26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AWS SageMaker Autopilot enables </a:t>
            </a:r>
            <a:r>
              <a:rPr lang="en-US" sz="2699" spc="-26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auto</a:t>
            </a:r>
            <a:r>
              <a:rPr lang="en-US" sz="2699" spc="-26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mated model training and prediction.</a:t>
            </a:r>
          </a:p>
          <a:p>
            <a:pPr algn="l" marL="582924" indent="-291462" lvl="1">
              <a:lnSpc>
                <a:spcPts val="3779"/>
              </a:lnSpc>
              <a:buFont typeface="Arial"/>
              <a:buChar char="•"/>
            </a:pPr>
            <a:r>
              <a:rPr lang="en-US" sz="2699" spc="-26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Future improvements could involve integrating more data sources and refining models with additional features like economic indicators or social media sentiment.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159956" y="9091814"/>
            <a:ext cx="665943" cy="166486"/>
          </a:xfrm>
          <a:custGeom>
            <a:avLst/>
            <a:gdLst/>
            <a:ahLst/>
            <a:cxnLst/>
            <a:rect r="r" b="b" t="t" l="l"/>
            <a:pathLst>
              <a:path h="166486" w="665943">
                <a:moveTo>
                  <a:pt x="0" y="0"/>
                </a:moveTo>
                <a:lnTo>
                  <a:pt x="665943" y="0"/>
                </a:lnTo>
                <a:lnTo>
                  <a:pt x="665943" y="166486"/>
                </a:lnTo>
                <a:lnTo>
                  <a:pt x="0" y="166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34440" y="1226393"/>
            <a:ext cx="6288701" cy="883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b="true" sz="7200" spc="-215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CONCLUSION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1560908" y="3226574"/>
            <a:ext cx="7024991" cy="7024991"/>
          </a:xfrm>
          <a:custGeom>
            <a:avLst/>
            <a:gdLst/>
            <a:ahLst/>
            <a:cxnLst/>
            <a:rect r="r" b="b" t="t" l="l"/>
            <a:pathLst>
              <a:path h="7024991" w="7024991">
                <a:moveTo>
                  <a:pt x="0" y="0"/>
                </a:moveTo>
                <a:lnTo>
                  <a:pt x="7024992" y="0"/>
                </a:lnTo>
                <a:lnTo>
                  <a:pt x="7024992" y="7024992"/>
                </a:lnTo>
                <a:lnTo>
                  <a:pt x="0" y="7024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3840399" y="706178"/>
            <a:ext cx="7024991" cy="3582211"/>
          </a:xfrm>
          <a:custGeom>
            <a:avLst/>
            <a:gdLst/>
            <a:ahLst/>
            <a:cxnLst/>
            <a:rect r="r" b="b" t="t" l="l"/>
            <a:pathLst>
              <a:path h="3582211" w="7024991">
                <a:moveTo>
                  <a:pt x="0" y="0"/>
                </a:moveTo>
                <a:lnTo>
                  <a:pt x="7024991" y="0"/>
                </a:lnTo>
                <a:lnTo>
                  <a:pt x="7024991" y="3582211"/>
                </a:lnTo>
                <a:lnTo>
                  <a:pt x="0" y="3582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9610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98239" y="1940818"/>
            <a:ext cx="8938878" cy="7817542"/>
          </a:xfrm>
          <a:custGeom>
            <a:avLst/>
            <a:gdLst/>
            <a:ahLst/>
            <a:cxnLst/>
            <a:rect r="r" b="b" t="t" l="l"/>
            <a:pathLst>
              <a:path h="7817542" w="8938878">
                <a:moveTo>
                  <a:pt x="0" y="0"/>
                </a:moveTo>
                <a:lnTo>
                  <a:pt x="8938879" y="0"/>
                </a:lnTo>
                <a:lnTo>
                  <a:pt x="8938879" y="7817542"/>
                </a:lnTo>
                <a:lnTo>
                  <a:pt x="0" y="78175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H="true" flipV="true">
            <a:off x="10475302" y="3226574"/>
            <a:ext cx="0" cy="6031726"/>
          </a:xfrm>
          <a:prstGeom prst="line">
            <a:avLst/>
          </a:prstGeom>
          <a:ln cap="flat" w="9525">
            <a:solidFill>
              <a:srgbClr val="C4EC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243179" y="9091814"/>
            <a:ext cx="665943" cy="166486"/>
          </a:xfrm>
          <a:custGeom>
            <a:avLst/>
            <a:gdLst/>
            <a:ahLst/>
            <a:cxnLst/>
            <a:rect r="r" b="b" t="t" l="l"/>
            <a:pathLst>
              <a:path h="166486" w="665943">
                <a:moveTo>
                  <a:pt x="0" y="0"/>
                </a:moveTo>
                <a:lnTo>
                  <a:pt x="665944" y="0"/>
                </a:lnTo>
                <a:lnTo>
                  <a:pt x="665944" y="166486"/>
                </a:lnTo>
                <a:lnTo>
                  <a:pt x="0" y="1664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475302" y="1333500"/>
            <a:ext cx="7272152" cy="883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b="true" sz="7200" spc="-215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67045" y="3169424"/>
            <a:ext cx="6892255" cy="5126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2" indent="-313051" lvl="1">
              <a:lnSpc>
                <a:spcPts val="4059"/>
              </a:lnSpc>
              <a:buFont typeface="Arial"/>
              <a:buChar char="•"/>
            </a:pPr>
            <a:r>
              <a:rPr lang="en-US" sz="2899" spc="-28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This project focuses on integrating sentiment analysis and stock price data to predict stock price movements.</a:t>
            </a:r>
          </a:p>
          <a:p>
            <a:pPr algn="l" marL="626102" indent="-313051" lvl="1">
              <a:lnSpc>
                <a:spcPts val="4059"/>
              </a:lnSpc>
              <a:buFont typeface="Arial"/>
              <a:buChar char="•"/>
            </a:pPr>
            <a:r>
              <a:rPr lang="en-US" sz="2899" spc="-28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Real-time news data is fetched from Alpha Vantage API (replacing Yahoo News and Twitter), and sentiment scores are extracted.</a:t>
            </a:r>
          </a:p>
          <a:p>
            <a:pPr algn="l" marL="626102" indent="-313051" lvl="1">
              <a:lnSpc>
                <a:spcPts val="4059"/>
              </a:lnSpc>
              <a:buFont typeface="Arial"/>
              <a:buChar char="•"/>
            </a:pPr>
            <a:r>
              <a:rPr lang="en-US" sz="2899" spc="-28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model uses AWS SageMaker Autopilot to train and predict based on the combined data.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93357" y="996517"/>
            <a:ext cx="665943" cy="166486"/>
          </a:xfrm>
          <a:custGeom>
            <a:avLst/>
            <a:gdLst/>
            <a:ahLst/>
            <a:cxnLst/>
            <a:rect r="r" b="b" t="t" l="l"/>
            <a:pathLst>
              <a:path h="166486" w="665943">
                <a:moveTo>
                  <a:pt x="0" y="0"/>
                </a:moveTo>
                <a:lnTo>
                  <a:pt x="665943" y="0"/>
                </a:lnTo>
                <a:lnTo>
                  <a:pt x="665943" y="166486"/>
                </a:lnTo>
                <a:lnTo>
                  <a:pt x="0" y="166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9856448" y="4126122"/>
            <a:ext cx="7024991" cy="7024991"/>
          </a:xfrm>
          <a:custGeom>
            <a:avLst/>
            <a:gdLst/>
            <a:ahLst/>
            <a:cxnLst/>
            <a:rect r="r" b="b" t="t" l="l"/>
            <a:pathLst>
              <a:path h="7024991" w="7024991">
                <a:moveTo>
                  <a:pt x="0" y="0"/>
                </a:moveTo>
                <a:lnTo>
                  <a:pt x="7024991" y="0"/>
                </a:lnTo>
                <a:lnTo>
                  <a:pt x="7024991" y="7024991"/>
                </a:lnTo>
                <a:lnTo>
                  <a:pt x="0" y="70249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78587" y="1028700"/>
            <a:ext cx="7780713" cy="8229600"/>
          </a:xfrm>
          <a:custGeom>
            <a:avLst/>
            <a:gdLst/>
            <a:ahLst/>
            <a:cxnLst/>
            <a:rect r="r" b="b" t="t" l="l"/>
            <a:pathLst>
              <a:path h="8229600" w="7780713">
                <a:moveTo>
                  <a:pt x="0" y="0"/>
                </a:moveTo>
                <a:lnTo>
                  <a:pt x="7780713" y="0"/>
                </a:lnTo>
                <a:lnTo>
                  <a:pt x="77807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948627"/>
            <a:ext cx="7117077" cy="1569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b="true" sz="7200" spc="-215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BACKGROUND </a:t>
            </a:r>
          </a:p>
          <a:p>
            <a:pPr algn="l">
              <a:lnSpc>
                <a:spcPts val="5472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62537" y="2877580"/>
            <a:ext cx="7874595" cy="4799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 spc="-22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Stock Market Prediction: Predicting stock price movements is a challenging problem due to the volatility and complexity of stock prices influenced by external news, market conditions, and investor sentiment.</a:t>
            </a:r>
          </a:p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 spc="-22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Sentiment Analysis: Analyzing sentiment from news or social media allows for the prediction of market movements based on public perception, investor sentiment, and economic events.</a:t>
            </a:r>
          </a:p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 spc="-22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AWS Services:</a:t>
            </a:r>
          </a:p>
          <a:p>
            <a:pPr algn="l" marL="993131" indent="-331044" lvl="2">
              <a:lnSpc>
                <a:spcPts val="3219"/>
              </a:lnSpc>
              <a:buFont typeface="Arial"/>
              <a:buChar char="⚬"/>
            </a:pPr>
            <a:r>
              <a:rPr lang="en-US" sz="2299" spc="-22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AWS Lambda for serverless data processing.</a:t>
            </a:r>
          </a:p>
          <a:p>
            <a:pPr algn="l" marL="993131" indent="-331044" lvl="2">
              <a:lnSpc>
                <a:spcPts val="3219"/>
              </a:lnSpc>
              <a:buFont typeface="Arial"/>
              <a:buChar char="⚬"/>
            </a:pPr>
            <a:r>
              <a:rPr lang="en-US" sz="2299" spc="-22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SageMaker Autopilot for machine learning automation.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</a:p>
        </p:txBody>
      </p:sp>
      <p:sp>
        <p:nvSpPr>
          <p:cNvPr name="AutoShape 7" id="7"/>
          <p:cNvSpPr/>
          <p:nvPr/>
        </p:nvSpPr>
        <p:spPr>
          <a:xfrm flipV="true">
            <a:off x="7973262" y="1028700"/>
            <a:ext cx="0" cy="8229600"/>
          </a:xfrm>
          <a:prstGeom prst="line">
            <a:avLst/>
          </a:prstGeom>
          <a:ln cap="flat" w="9525">
            <a:solidFill>
              <a:srgbClr val="C4EC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5400000">
            <a:off x="7422610" y="1143624"/>
            <a:ext cx="7024991" cy="3582211"/>
          </a:xfrm>
          <a:custGeom>
            <a:avLst/>
            <a:gdLst/>
            <a:ahLst/>
            <a:cxnLst/>
            <a:rect r="r" b="b" t="t" l="l"/>
            <a:pathLst>
              <a:path h="3582211" w="7024991">
                <a:moveTo>
                  <a:pt x="0" y="0"/>
                </a:moveTo>
                <a:lnTo>
                  <a:pt x="7024991" y="0"/>
                </a:lnTo>
                <a:lnTo>
                  <a:pt x="7024991" y="3582211"/>
                </a:lnTo>
                <a:lnTo>
                  <a:pt x="0" y="35822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-96107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164604"/>
            <a:ext cx="15250234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SageMaker </a:t>
            </a:r>
            <a:r>
              <a:rPr lang="en-US" sz="3399" strike="noStrike" u="non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Autopilot automates model selection, training, and hyperparameter tuning, integrating with S3 for easy deployment and real-time predictions.</a:t>
            </a:r>
          </a:p>
          <a:p>
            <a:pPr algn="ctr" marL="734059" indent="-367030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strike="noStrike" u="non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Amazon S3 stores raw and processed data, ensuring scalable and secure data management.</a:t>
            </a:r>
          </a:p>
          <a:p>
            <a:pPr algn="ctr" marL="734059" indent="-367030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strike="noStrike" u="non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AWS Lambda automates tasks like fetching data, triggering model training, and sending notifications, enabling a serverless, event-driven architecture.</a:t>
            </a:r>
          </a:p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763015" y="7723620"/>
            <a:ext cx="4131315" cy="2168940"/>
          </a:xfrm>
          <a:custGeom>
            <a:avLst/>
            <a:gdLst/>
            <a:ahLst/>
            <a:cxnLst/>
            <a:rect r="r" b="b" t="t" l="l"/>
            <a:pathLst>
              <a:path h="2168940" w="4131315">
                <a:moveTo>
                  <a:pt x="0" y="0"/>
                </a:moveTo>
                <a:lnTo>
                  <a:pt x="4131315" y="0"/>
                </a:lnTo>
                <a:lnTo>
                  <a:pt x="4131315" y="2168940"/>
                </a:lnTo>
                <a:lnTo>
                  <a:pt x="0" y="2168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053145" y="834440"/>
            <a:ext cx="6478058" cy="2176092"/>
          </a:xfrm>
          <a:custGeom>
            <a:avLst/>
            <a:gdLst/>
            <a:ahLst/>
            <a:cxnLst/>
            <a:rect r="r" b="b" t="t" l="l"/>
            <a:pathLst>
              <a:path h="2176092" w="6478058">
                <a:moveTo>
                  <a:pt x="0" y="0"/>
                </a:moveTo>
                <a:lnTo>
                  <a:pt x="6478059" y="0"/>
                </a:lnTo>
                <a:lnTo>
                  <a:pt x="6478059" y="2176092"/>
                </a:lnTo>
                <a:lnTo>
                  <a:pt x="0" y="21760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57250"/>
            <a:ext cx="800070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b="true" sz="9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Services Used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2364125" y="-891138"/>
            <a:ext cx="7024991" cy="7024991"/>
          </a:xfrm>
          <a:custGeom>
            <a:avLst/>
            <a:gdLst/>
            <a:ahLst/>
            <a:cxnLst/>
            <a:rect r="r" b="b" t="t" l="l"/>
            <a:pathLst>
              <a:path h="7024991" w="7024991">
                <a:moveTo>
                  <a:pt x="0" y="0"/>
                </a:moveTo>
                <a:lnTo>
                  <a:pt x="7024991" y="0"/>
                </a:lnTo>
                <a:lnTo>
                  <a:pt x="7024991" y="7024992"/>
                </a:lnTo>
                <a:lnTo>
                  <a:pt x="0" y="7024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842675" y="1452697"/>
            <a:ext cx="5654622" cy="1669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2"/>
              </a:lnSpc>
            </a:pPr>
            <a:r>
              <a:rPr lang="en-US" b="true" sz="7200" spc="-215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PROBLEM STATEMENT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781941" y="3505215"/>
            <a:ext cx="11776090" cy="3181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599" spc="-25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goal is to build an automated system that can predict stock price movements based on sentiment analysis of financial news.</a:t>
            </a:r>
          </a:p>
          <a:p>
            <a:pPr algn="just">
              <a:lnSpc>
                <a:spcPts val="3639"/>
              </a:lnSpc>
            </a:pPr>
          </a:p>
          <a:p>
            <a:pPr algn="just">
              <a:lnSpc>
                <a:spcPts val="3639"/>
              </a:lnSpc>
            </a:pPr>
            <a:r>
              <a:rPr lang="en-US" sz="2599" spc="-25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Challenges faced:</a:t>
            </a:r>
          </a:p>
          <a:p>
            <a:pPr algn="just" marL="561334" indent="-280667" lvl="1">
              <a:lnSpc>
                <a:spcPts val="3639"/>
              </a:lnSpc>
              <a:buFont typeface="Arial"/>
              <a:buChar char="•"/>
            </a:pPr>
            <a:r>
              <a:rPr lang="en-US" sz="2599" spc="-25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Real-time data fetching and processing.</a:t>
            </a:r>
          </a:p>
          <a:p>
            <a:pPr algn="just" marL="561334" indent="-280667" lvl="1">
              <a:lnSpc>
                <a:spcPts val="3639"/>
              </a:lnSpc>
              <a:buFont typeface="Arial"/>
              <a:buChar char="•"/>
            </a:pPr>
            <a:r>
              <a:rPr lang="en-US" sz="2599" spc="-25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Handling unstructured text data (news) and transforming it into useful features.</a:t>
            </a:r>
          </a:p>
          <a:p>
            <a:pPr algn="just" marL="561334" indent="-280667" lvl="1">
              <a:lnSpc>
                <a:spcPts val="3639"/>
              </a:lnSpc>
              <a:buFont typeface="Arial"/>
              <a:buChar char="•"/>
            </a:pPr>
            <a:r>
              <a:rPr lang="en-US" sz="2599" spc="-25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Building a reliable and scalable machine learning pipeline.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6316689" y="9091814"/>
            <a:ext cx="665943" cy="166486"/>
          </a:xfrm>
          <a:custGeom>
            <a:avLst/>
            <a:gdLst/>
            <a:ahLst/>
            <a:cxnLst/>
            <a:rect r="r" b="b" t="t" l="l"/>
            <a:pathLst>
              <a:path h="166486" w="665943">
                <a:moveTo>
                  <a:pt x="0" y="0"/>
                </a:moveTo>
                <a:lnTo>
                  <a:pt x="665943" y="0"/>
                </a:lnTo>
                <a:lnTo>
                  <a:pt x="665943" y="166486"/>
                </a:lnTo>
                <a:lnTo>
                  <a:pt x="0" y="1664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1034274" y="4582888"/>
            <a:ext cx="8418995" cy="4293046"/>
          </a:xfrm>
          <a:custGeom>
            <a:avLst/>
            <a:gdLst/>
            <a:ahLst/>
            <a:cxnLst/>
            <a:rect r="r" b="b" t="t" l="l"/>
            <a:pathLst>
              <a:path h="4293046" w="8418995">
                <a:moveTo>
                  <a:pt x="0" y="0"/>
                </a:moveTo>
                <a:lnTo>
                  <a:pt x="8418995" y="0"/>
                </a:lnTo>
                <a:lnTo>
                  <a:pt x="8418995" y="4293047"/>
                </a:lnTo>
                <a:lnTo>
                  <a:pt x="0" y="4293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9610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787979" y="1047762"/>
            <a:ext cx="8418995" cy="4293046"/>
          </a:xfrm>
          <a:custGeom>
            <a:avLst/>
            <a:gdLst/>
            <a:ahLst/>
            <a:cxnLst/>
            <a:rect r="r" b="b" t="t" l="l"/>
            <a:pathLst>
              <a:path h="4293046" w="8418995">
                <a:moveTo>
                  <a:pt x="0" y="0"/>
                </a:moveTo>
                <a:lnTo>
                  <a:pt x="8418995" y="0"/>
                </a:lnTo>
                <a:lnTo>
                  <a:pt x="8418995" y="4293046"/>
                </a:lnTo>
                <a:lnTo>
                  <a:pt x="0" y="42930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9610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2472852" y="862187"/>
            <a:ext cx="6375083" cy="6708109"/>
          </a:xfrm>
          <a:custGeom>
            <a:avLst/>
            <a:gdLst/>
            <a:ahLst/>
            <a:cxnLst/>
            <a:rect r="r" b="b" t="t" l="l"/>
            <a:pathLst>
              <a:path h="6708109" w="6375083">
                <a:moveTo>
                  <a:pt x="0" y="0"/>
                </a:moveTo>
                <a:lnTo>
                  <a:pt x="6375083" y="0"/>
                </a:lnTo>
                <a:lnTo>
                  <a:pt x="6375083" y="6708109"/>
                </a:lnTo>
                <a:lnTo>
                  <a:pt x="0" y="67081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374951"/>
            <a:ext cx="8115300" cy="883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b="true" sz="7200" spc="-215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METHODOLOGY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250591" y="990600"/>
            <a:ext cx="5099344" cy="221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 spc="-2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Data Sources Integration:</a:t>
            </a:r>
          </a:p>
          <a:p>
            <a:pPr algn="l" marL="453387" indent="-226693" lvl="1">
              <a:lnSpc>
                <a:spcPts val="2939"/>
              </a:lnSpc>
              <a:buFont typeface="Arial"/>
              <a:buChar char="•"/>
            </a:pPr>
            <a:r>
              <a:rPr lang="en-US" sz="2099" spc="-2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Alpha Vantage API fetches financial news articles.</a:t>
            </a:r>
          </a:p>
          <a:p>
            <a:pPr algn="l" marL="453387" indent="-226693" lvl="1">
              <a:lnSpc>
                <a:spcPts val="2939"/>
              </a:lnSpc>
              <a:buFont typeface="Arial"/>
              <a:buChar char="•"/>
            </a:pPr>
            <a:r>
              <a:rPr lang="en-US" sz="2099" spc="-2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Lambda functions trigger periodic fetching of data.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159956" y="3772851"/>
            <a:ext cx="5099344" cy="2585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 spc="-2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Data Preprocessing &amp; Consolidation</a:t>
            </a:r>
          </a:p>
          <a:p>
            <a:pPr algn="l" marL="453387" indent="-226693" lvl="1">
              <a:lnSpc>
                <a:spcPts val="2939"/>
              </a:lnSpc>
              <a:buFont typeface="Arial"/>
              <a:buChar char="•"/>
            </a:pPr>
            <a:r>
              <a:rPr lang="en-US" sz="2099" spc="-2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stock price data is consolidated with the news data based on the publication date of the news articles and the closest stock price available on or before that date.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2159956" y="7065645"/>
            <a:ext cx="5099344" cy="295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 spc="-2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Machine Learning with SageMaker Autopilot:</a:t>
            </a:r>
          </a:p>
          <a:p>
            <a:pPr algn="l" marL="453387" indent="-226693" lvl="1">
              <a:lnSpc>
                <a:spcPts val="2939"/>
              </a:lnSpc>
              <a:buFont typeface="Arial"/>
              <a:buChar char="•"/>
            </a:pPr>
            <a:r>
              <a:rPr lang="en-US" sz="2099" spc="-2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sentiment scores are combined with stock price data to predict stock movements.</a:t>
            </a:r>
          </a:p>
          <a:p>
            <a:pPr algn="l" marL="453387" indent="-226693" lvl="1">
              <a:lnSpc>
                <a:spcPts val="2939"/>
              </a:lnSpc>
              <a:buFont typeface="Arial"/>
              <a:buChar char="•"/>
            </a:pPr>
            <a:r>
              <a:rPr lang="en-US" sz="2099" spc="-20">
                <a:solidFill>
                  <a:srgbClr val="C4EC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SageMaker Autopilot automatically selects and tunes the best model.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391868" y="990600"/>
            <a:ext cx="1487416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b="true" sz="1799" spc="-17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Phase 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91868" y="4028122"/>
            <a:ext cx="1487416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b="true" sz="1799" spc="-17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Phase 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91868" y="7068503"/>
            <a:ext cx="1487416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b="true" sz="1799" spc="-17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Phase 03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028700" y="5060257"/>
            <a:ext cx="665943" cy="166486"/>
          </a:xfrm>
          <a:custGeom>
            <a:avLst/>
            <a:gdLst/>
            <a:ahLst/>
            <a:cxnLst/>
            <a:rect r="r" b="b" t="t" l="l"/>
            <a:pathLst>
              <a:path h="166486" w="665943">
                <a:moveTo>
                  <a:pt x="0" y="0"/>
                </a:moveTo>
                <a:lnTo>
                  <a:pt x="665943" y="0"/>
                </a:lnTo>
                <a:lnTo>
                  <a:pt x="665943" y="166486"/>
                </a:lnTo>
                <a:lnTo>
                  <a:pt x="0" y="1664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692690" y="6380939"/>
            <a:ext cx="7024991" cy="3582211"/>
          </a:xfrm>
          <a:custGeom>
            <a:avLst/>
            <a:gdLst/>
            <a:ahLst/>
            <a:cxnLst/>
            <a:rect r="r" b="b" t="t" l="l"/>
            <a:pathLst>
              <a:path h="3582211" w="7024991">
                <a:moveTo>
                  <a:pt x="0" y="0"/>
                </a:moveTo>
                <a:lnTo>
                  <a:pt x="7024991" y="0"/>
                </a:lnTo>
                <a:lnTo>
                  <a:pt x="7024991" y="3582211"/>
                </a:lnTo>
                <a:lnTo>
                  <a:pt x="0" y="3582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9610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3538436" y="0"/>
            <a:ext cx="7024991" cy="7024991"/>
          </a:xfrm>
          <a:custGeom>
            <a:avLst/>
            <a:gdLst/>
            <a:ahLst/>
            <a:cxnLst/>
            <a:rect r="r" b="b" t="t" l="l"/>
            <a:pathLst>
              <a:path h="7024991" w="7024991">
                <a:moveTo>
                  <a:pt x="0" y="0"/>
                </a:moveTo>
                <a:lnTo>
                  <a:pt x="7024992" y="0"/>
                </a:lnTo>
                <a:lnTo>
                  <a:pt x="7024992" y="7024991"/>
                </a:lnTo>
                <a:lnTo>
                  <a:pt x="0" y="70249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1955699" y="6380939"/>
            <a:ext cx="7024991" cy="3582211"/>
          </a:xfrm>
          <a:custGeom>
            <a:avLst/>
            <a:gdLst/>
            <a:ahLst/>
            <a:cxnLst/>
            <a:rect r="r" b="b" t="t" l="l"/>
            <a:pathLst>
              <a:path h="3582211" w="7024991">
                <a:moveTo>
                  <a:pt x="0" y="0"/>
                </a:moveTo>
                <a:lnTo>
                  <a:pt x="7024991" y="0"/>
                </a:lnTo>
                <a:lnTo>
                  <a:pt x="7024991" y="3582211"/>
                </a:lnTo>
                <a:lnTo>
                  <a:pt x="0" y="3582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9610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96403" y="2352738"/>
            <a:ext cx="8562897" cy="6905562"/>
          </a:xfrm>
          <a:custGeom>
            <a:avLst/>
            <a:gdLst/>
            <a:ahLst/>
            <a:cxnLst/>
            <a:rect r="r" b="b" t="t" l="l"/>
            <a:pathLst>
              <a:path h="6905562" w="8562897">
                <a:moveTo>
                  <a:pt x="0" y="0"/>
                </a:moveTo>
                <a:lnTo>
                  <a:pt x="8562897" y="0"/>
                </a:lnTo>
                <a:lnTo>
                  <a:pt x="8562897" y="6905562"/>
                </a:lnTo>
                <a:lnTo>
                  <a:pt x="0" y="69055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1033462" y="5532120"/>
            <a:ext cx="0" cy="3833852"/>
          </a:xfrm>
          <a:prstGeom prst="line">
            <a:avLst/>
          </a:prstGeom>
          <a:ln cap="flat" w="9525">
            <a:solidFill>
              <a:srgbClr val="C4EC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593357" y="1028700"/>
            <a:ext cx="665943" cy="166486"/>
          </a:xfrm>
          <a:custGeom>
            <a:avLst/>
            <a:gdLst/>
            <a:ahLst/>
            <a:cxnLst/>
            <a:rect r="r" b="b" t="t" l="l"/>
            <a:pathLst>
              <a:path h="166486" w="665943">
                <a:moveTo>
                  <a:pt x="0" y="0"/>
                </a:moveTo>
                <a:lnTo>
                  <a:pt x="665943" y="0"/>
                </a:lnTo>
                <a:lnTo>
                  <a:pt x="665943" y="166486"/>
                </a:lnTo>
                <a:lnTo>
                  <a:pt x="0" y="1664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750303" y="1028700"/>
            <a:ext cx="10841324" cy="7819305"/>
          </a:xfrm>
          <a:custGeom>
            <a:avLst/>
            <a:gdLst/>
            <a:ahLst/>
            <a:cxnLst/>
            <a:rect r="r" b="b" t="t" l="l"/>
            <a:pathLst>
              <a:path h="7819305" w="10841324">
                <a:moveTo>
                  <a:pt x="0" y="0"/>
                </a:moveTo>
                <a:lnTo>
                  <a:pt x="10841324" y="0"/>
                </a:lnTo>
                <a:lnTo>
                  <a:pt x="10841324" y="7819305"/>
                </a:lnTo>
                <a:lnTo>
                  <a:pt x="0" y="781930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951588" y="513005"/>
            <a:ext cx="6288701" cy="1669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b="true" sz="7200" spc="-215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CORE SERVICES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2941631"/>
            <a:ext cx="6750303" cy="274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98"/>
              </a:lnSpc>
              <a:spcBef>
                <a:spcPct val="0"/>
              </a:spcBef>
            </a:pPr>
            <a:r>
              <a:rPr lang="en-US" sz="314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fetches sentiment-labeled news articles for specified tickers from Alpha Vantage within a dynamically generated time window.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692690" y="6380939"/>
            <a:ext cx="7024991" cy="3582211"/>
          </a:xfrm>
          <a:custGeom>
            <a:avLst/>
            <a:gdLst/>
            <a:ahLst/>
            <a:cxnLst/>
            <a:rect r="r" b="b" t="t" l="l"/>
            <a:pathLst>
              <a:path h="3582211" w="7024991">
                <a:moveTo>
                  <a:pt x="0" y="0"/>
                </a:moveTo>
                <a:lnTo>
                  <a:pt x="7024991" y="0"/>
                </a:lnTo>
                <a:lnTo>
                  <a:pt x="7024991" y="3582211"/>
                </a:lnTo>
                <a:lnTo>
                  <a:pt x="0" y="3582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9610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3538436" y="0"/>
            <a:ext cx="7024991" cy="7024991"/>
          </a:xfrm>
          <a:custGeom>
            <a:avLst/>
            <a:gdLst/>
            <a:ahLst/>
            <a:cxnLst/>
            <a:rect r="r" b="b" t="t" l="l"/>
            <a:pathLst>
              <a:path h="7024991" w="7024991">
                <a:moveTo>
                  <a:pt x="0" y="0"/>
                </a:moveTo>
                <a:lnTo>
                  <a:pt x="7024992" y="0"/>
                </a:lnTo>
                <a:lnTo>
                  <a:pt x="7024992" y="7024991"/>
                </a:lnTo>
                <a:lnTo>
                  <a:pt x="0" y="70249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1955699" y="6380939"/>
            <a:ext cx="7024991" cy="3582211"/>
          </a:xfrm>
          <a:custGeom>
            <a:avLst/>
            <a:gdLst/>
            <a:ahLst/>
            <a:cxnLst/>
            <a:rect r="r" b="b" t="t" l="l"/>
            <a:pathLst>
              <a:path h="3582211" w="7024991">
                <a:moveTo>
                  <a:pt x="0" y="0"/>
                </a:moveTo>
                <a:lnTo>
                  <a:pt x="7024991" y="0"/>
                </a:lnTo>
                <a:lnTo>
                  <a:pt x="7024991" y="3582211"/>
                </a:lnTo>
                <a:lnTo>
                  <a:pt x="0" y="3582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9610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96403" y="2352738"/>
            <a:ext cx="8562897" cy="6905562"/>
          </a:xfrm>
          <a:custGeom>
            <a:avLst/>
            <a:gdLst/>
            <a:ahLst/>
            <a:cxnLst/>
            <a:rect r="r" b="b" t="t" l="l"/>
            <a:pathLst>
              <a:path h="6905562" w="8562897">
                <a:moveTo>
                  <a:pt x="0" y="0"/>
                </a:moveTo>
                <a:lnTo>
                  <a:pt x="8562897" y="0"/>
                </a:lnTo>
                <a:lnTo>
                  <a:pt x="8562897" y="6905562"/>
                </a:lnTo>
                <a:lnTo>
                  <a:pt x="0" y="69055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1033462" y="5532120"/>
            <a:ext cx="0" cy="3833852"/>
          </a:xfrm>
          <a:prstGeom prst="line">
            <a:avLst/>
          </a:prstGeom>
          <a:ln cap="flat" w="9525">
            <a:solidFill>
              <a:srgbClr val="C4EC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593357" y="1028700"/>
            <a:ext cx="665943" cy="166486"/>
          </a:xfrm>
          <a:custGeom>
            <a:avLst/>
            <a:gdLst/>
            <a:ahLst/>
            <a:cxnLst/>
            <a:rect r="r" b="b" t="t" l="l"/>
            <a:pathLst>
              <a:path h="166486" w="665943">
                <a:moveTo>
                  <a:pt x="0" y="0"/>
                </a:moveTo>
                <a:lnTo>
                  <a:pt x="665943" y="0"/>
                </a:lnTo>
                <a:lnTo>
                  <a:pt x="665943" y="166486"/>
                </a:lnTo>
                <a:lnTo>
                  <a:pt x="0" y="1664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513005"/>
            <a:ext cx="15744906" cy="1669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b="true" sz="7200" spc="-215">
                <a:solidFill>
                  <a:srgbClr val="C4EC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STOCK PRICE FETCHING WITH TECHNICAL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95269" y="2106554"/>
            <a:ext cx="13802268" cy="7340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5"/>
              </a:lnSpc>
            </a:pPr>
            <a:r>
              <a:rPr lang="en-US" sz="266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Features &amp; Technical Analysis Advantages:</a:t>
            </a:r>
          </a:p>
          <a:p>
            <a:pPr algn="l">
              <a:lnSpc>
                <a:spcPts val="2895"/>
              </a:lnSpc>
            </a:pPr>
          </a:p>
          <a:p>
            <a:pPr algn="l">
              <a:lnSpc>
                <a:spcPts val="2895"/>
              </a:lnSpc>
            </a:pPr>
            <a:r>
              <a:rPr lang="en-US" sz="206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Technical Indicator Calculation:</a:t>
            </a:r>
          </a:p>
          <a:p>
            <a:pPr algn="l" marL="446466" indent="-223233" lvl="1">
              <a:lnSpc>
                <a:spcPts val="2895"/>
              </a:lnSpc>
              <a:buFont typeface="Arial"/>
              <a:buChar char="•"/>
            </a:pPr>
            <a:r>
              <a:rPr lang="en-US" b="true" sz="206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Computes essential technical indicators like SMA (Simple Moving Average), EMA (Exponential Moving Average), RSI (Relative Strength Index), MACD (Moving Average Convergence Divergence), and Bollinger Bands.</a:t>
            </a:r>
          </a:p>
          <a:p>
            <a:pPr algn="l">
              <a:lnSpc>
                <a:spcPts val="2895"/>
              </a:lnSpc>
            </a:pPr>
            <a:r>
              <a:rPr lang="en-US" sz="206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SMA &amp; EMA Indicators:</a:t>
            </a:r>
          </a:p>
          <a:p>
            <a:pPr algn="l" marL="446466" indent="-223233" lvl="1">
              <a:lnSpc>
                <a:spcPts val="2895"/>
              </a:lnSpc>
              <a:buFont typeface="Arial"/>
              <a:buChar char="•"/>
            </a:pPr>
            <a:r>
              <a:rPr lang="en-US" b="true" sz="206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These indicators help identify trends, smooth out price fluctuations, and generate buy/sell signals based on moving average crossovers.</a:t>
            </a:r>
          </a:p>
          <a:p>
            <a:pPr algn="l">
              <a:lnSpc>
                <a:spcPts val="2895"/>
              </a:lnSpc>
            </a:pPr>
            <a:r>
              <a:rPr lang="en-US" sz="206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RSI Analysis:</a:t>
            </a:r>
          </a:p>
          <a:p>
            <a:pPr algn="l" marL="446466" indent="-223233" lvl="1">
              <a:lnSpc>
                <a:spcPts val="2895"/>
              </a:lnSpc>
              <a:buFont typeface="Arial"/>
              <a:buChar char="•"/>
            </a:pPr>
            <a:r>
              <a:rPr lang="en-US" b="true" sz="206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Provides insights into overbought or oversold conditions, aiding in predicting potential price reversals.</a:t>
            </a:r>
          </a:p>
          <a:p>
            <a:pPr algn="l">
              <a:lnSpc>
                <a:spcPts val="2895"/>
              </a:lnSpc>
            </a:pPr>
            <a:r>
              <a:rPr lang="en-US" sz="206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MACD &amp; Signal Line:</a:t>
            </a:r>
          </a:p>
          <a:p>
            <a:pPr algn="l" marL="446466" indent="-223233" lvl="1">
              <a:lnSpc>
                <a:spcPts val="2895"/>
              </a:lnSpc>
              <a:buFont typeface="Arial"/>
              <a:buChar char="•"/>
            </a:pPr>
            <a:r>
              <a:rPr lang="en-US" b="true" sz="206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Used to identify momentum shifts and trend reversals by analyzing the relationship between short- and long-term price movements.</a:t>
            </a:r>
          </a:p>
          <a:p>
            <a:pPr algn="l">
              <a:lnSpc>
                <a:spcPts val="2895"/>
              </a:lnSpc>
            </a:pPr>
            <a:r>
              <a:rPr lang="en-US" sz="206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Bollinger Bands:</a:t>
            </a:r>
          </a:p>
          <a:p>
            <a:pPr algn="l" marL="446466" indent="-223233" lvl="1">
              <a:lnSpc>
                <a:spcPts val="2895"/>
              </a:lnSpc>
              <a:buFont typeface="Arial"/>
              <a:buChar char="•"/>
            </a:pPr>
            <a:r>
              <a:rPr lang="en-US" b="true" sz="206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Offers a dynamic range for price movements, helping to gauge volatility and potential price breakouts or breakdowns.</a:t>
            </a:r>
          </a:p>
          <a:p>
            <a:pPr algn="l">
              <a:lnSpc>
                <a:spcPts val="2895"/>
              </a:lnSpc>
            </a:pPr>
            <a:r>
              <a:rPr lang="en-US" sz="206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Integration Ready:</a:t>
            </a:r>
          </a:p>
          <a:p>
            <a:pPr algn="l" marL="446466" indent="-223233" lvl="1">
              <a:lnSpc>
                <a:spcPts val="2895"/>
              </a:lnSpc>
              <a:buFont typeface="Arial"/>
              <a:buChar char="•"/>
            </a:pPr>
            <a:r>
              <a:rPr lang="en-US" b="true" sz="206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Combines raw price data with technical indicators for easy merging with news sentiment data, enabling more informed predictions and analysis.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1F0D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75832" y="392323"/>
            <a:ext cx="725112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Sample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1058" y="2032897"/>
            <a:ext cx="17457183" cy="565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 spc="-53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DATE: 2024-11-29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 spc="-53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TITLE: AMAZON RISES 10.4% SINCE Q3 EARNINGS: TIME TO BUY THE STOCK?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 spc="-53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SUMMARY: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 spc="-53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"AMZN'S SOARING PROFITS, AWS DOMINANCE, AND AI LEADERSHIP MAKE IT A COMPELLING BUY DESPITE PREMIUM VALUATION, AS GROWTH MOMENTUM SIGNALS STRONG UPSIDE POTENTIAL."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 spc="-53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SENTIMENT: BULLISH (SCORE: 0.498544)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 spc="-53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SOURCE: ZACKS COMMENTARY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 spc="-53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TOPICS: RETAIL &amp; WHOLESALE, FINANCIAL MARKETS, EARNINGS, TECHNOLOGY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 spc="-53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RELATED TICKER SENTIMENT: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 spc="-53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AMZN: BULLISH (SCORE: 0.507017)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 spc="-53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STOCK PRICE (AMZN):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 spc="-53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OPEN: 205.83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 spc="-53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CLOSE: 207.89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 spc="-53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VOLUME: 24,892,400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 spc="-53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SMA-20: 204.50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 spc="-53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RSI: 58.68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 spc="-53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BOLLINGER HIGH: 214.51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 spc="-53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BOLLINGER LOW: 194.50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DAGX-_qSULk</dc:identifier>
  <dcterms:modified xsi:type="dcterms:W3CDTF">2011-08-01T06:04:30Z</dcterms:modified>
  <cp:revision>1</cp:revision>
  <dc:title>Purple and Pink Gradient Futuristic Artificial Intelligence Presentation</dc:title>
</cp:coreProperties>
</file>